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9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0BDB6876-FA53-46C6-BB42-E266E2435976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9DD577AE-C5C9-499A-A7EE-3E42E0FC7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26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0FC7D-DDAD-408A-9BB3-8105BCE552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889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241E-16ED-4123-8000-73FAEAB4D1F8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DC0E-8847-4F92-A5CF-8661FE424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52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241E-16ED-4123-8000-73FAEAB4D1F8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DC0E-8847-4F92-A5CF-8661FE424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0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241E-16ED-4123-8000-73FAEAB4D1F8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DC0E-8847-4F92-A5CF-8661FE424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4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241E-16ED-4123-8000-73FAEAB4D1F8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DC0E-8847-4F92-A5CF-8661FE424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9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241E-16ED-4123-8000-73FAEAB4D1F8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DC0E-8847-4F92-A5CF-8661FE424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2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241E-16ED-4123-8000-73FAEAB4D1F8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DC0E-8847-4F92-A5CF-8661FE424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41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241E-16ED-4123-8000-73FAEAB4D1F8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DC0E-8847-4F92-A5CF-8661FE424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0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241E-16ED-4123-8000-73FAEAB4D1F8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DC0E-8847-4F92-A5CF-8661FE424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2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241E-16ED-4123-8000-73FAEAB4D1F8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DC0E-8847-4F92-A5CF-8661FE424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36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241E-16ED-4123-8000-73FAEAB4D1F8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DC0E-8847-4F92-A5CF-8661FE424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8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241E-16ED-4123-8000-73FAEAB4D1F8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DC0E-8847-4F92-A5CF-8661FE424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21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6241E-16ED-4123-8000-73FAEAB4D1F8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DDC0E-8847-4F92-A5CF-8661FE424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2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5400" b="1" dirty="0">
                <a:cs typeface="B Compset" pitchFamily="2" charset="-78"/>
              </a:rPr>
              <a:t>به نام خدا</a:t>
            </a:r>
            <a:endParaRPr lang="en-US" sz="5400" b="1" dirty="0">
              <a:cs typeface="B Compse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6663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1752601" y="1219202"/>
          <a:ext cx="8648703" cy="541825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28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884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91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42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392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5382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7886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(مسوول ) 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نويسنده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دوم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 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091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481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2659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7216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7216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577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صفحه اول مقالات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349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81201" y="152401"/>
            <a:ext cx="8226425" cy="652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 rtl="1">
              <a:spcBef>
                <a:spcPct val="0"/>
              </a:spcBef>
              <a:defRPr/>
            </a:pPr>
            <a:r>
              <a:rPr lang="fa-IR" sz="3600" dirty="0">
                <a:latin typeface="+mj-lt"/>
                <a:ea typeface="+mj-ea"/>
                <a:cs typeface="B Zar" pitchFamily="2" charset="-78"/>
              </a:rPr>
              <a:t>مقالات مشترک با سایر دانشگاه ها و موسسات در پنج سال گذشته</a:t>
            </a:r>
          </a:p>
        </p:txBody>
      </p:sp>
      <p:graphicFrame>
        <p:nvGraphicFramePr>
          <p:cNvPr id="5" name="Content Placeholder 7"/>
          <p:cNvGraphicFramePr>
            <a:graphicFrameLocks/>
          </p:cNvGraphicFramePr>
          <p:nvPr>
            <p:extLst/>
          </p:nvPr>
        </p:nvGraphicFramePr>
        <p:xfrm>
          <a:off x="1767841" y="1600201"/>
          <a:ext cx="8633463" cy="35052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50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62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92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269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76277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دانشگاه همکار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(مسول ) 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296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1002030" algn="l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1002030" algn="l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1002030" algn="l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840" algn="ctr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03958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1002030" algn="l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1002030" algn="l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1002030" algn="l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840" algn="ctr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15508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1002030" algn="l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1002030" algn="l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1002030" algn="l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840" algn="ctr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507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صفحه اول مقالات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541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90639" y="200416"/>
            <a:ext cx="8226425" cy="652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rtl="1">
              <a:spcBef>
                <a:spcPct val="0"/>
              </a:spcBef>
              <a:defRPr/>
            </a:pPr>
            <a:r>
              <a:rPr lang="en-US" sz="3600" dirty="0">
                <a:latin typeface="+mj-lt"/>
                <a:ea typeface="+mj-ea"/>
                <a:cs typeface="+mj-cs"/>
              </a:rPr>
              <a:t>H- index</a:t>
            </a:r>
            <a:endParaRPr lang="fa-IR" sz="36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ontent Placeholder 7"/>
          <p:cNvGraphicFramePr>
            <a:graphicFrameLocks/>
          </p:cNvGraphicFramePr>
          <p:nvPr>
            <p:extLst/>
          </p:nvPr>
        </p:nvGraphicFramePr>
        <p:xfrm>
          <a:off x="2362201" y="1600200"/>
          <a:ext cx="8039103" cy="126658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906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379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105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نام و نام خانوادگی موسس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h-index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058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28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endParaRPr lang="en-US" sz="4000" i="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341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fa-IR" sz="3200" dirty="0">
                <a:cs typeface="B Zar" pitchFamily="2" charset="-78"/>
              </a:rPr>
              <a:t>مستندات تایید کننده </a:t>
            </a:r>
            <a:r>
              <a:rPr lang="en-US" sz="3200" dirty="0">
                <a:cs typeface="B Zar" pitchFamily="2" charset="-78"/>
              </a:rPr>
              <a:t>h-index</a:t>
            </a:r>
            <a:r>
              <a:rPr lang="fa-IR" sz="3200" dirty="0">
                <a:cs typeface="B Zar" pitchFamily="2" charset="-78"/>
              </a:rPr>
              <a:t> بر اساس پایگاه اسکوپوس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7639"/>
            <a:ext cx="8915400" cy="490696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ct val="0"/>
              </a:spcBef>
              <a:buNone/>
            </a:pPr>
            <a:endParaRPr lang="en-US" dirty="0">
              <a:latin typeface="+mj-lt"/>
              <a:ea typeface="+mj-ea"/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649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609601"/>
            <a:ext cx="678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200" dirty="0">
                <a:cs typeface="B Zar" pitchFamily="2" charset="-78"/>
              </a:rPr>
              <a:t>طرح های تحقیقاتی در سه سال اخیر</a:t>
            </a:r>
            <a:endParaRPr lang="en-US" sz="3200" dirty="0">
              <a:cs typeface="B Zar" pitchFamily="2" charset="-78"/>
            </a:endParaRPr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2057401" y="1175042"/>
          <a:ext cx="7432157" cy="472439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064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766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62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516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83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271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طرح تحقيقاتي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تصويب 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پايان 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مجری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همکار اصلی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6858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6858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6858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527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274638"/>
            <a:ext cx="6825056" cy="1143000"/>
          </a:xfrm>
        </p:spPr>
        <p:txBody>
          <a:bodyPr>
            <a:normAutofit/>
          </a:bodyPr>
          <a:lstStyle/>
          <a:p>
            <a:pPr rtl="1"/>
            <a:r>
              <a:rPr lang="fa-IR" altLang="fa-IR" sz="3200" dirty="0">
                <a:cs typeface="B Zar" pitchFamily="2" charset="-78"/>
              </a:rPr>
              <a:t>پایان نامه های راهنمایی شده در سه سال اخیر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590801" y="1600200"/>
          <a:ext cx="7065889" cy="286547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43824"/>
                <a:gridCol w="4380614"/>
                <a:gridCol w="946298"/>
                <a:gridCol w="1095153"/>
              </a:tblGrid>
              <a:tr h="64165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 </a:t>
                      </a:r>
                      <a:endParaRPr lang="en-US" sz="18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</a:t>
                      </a:r>
                      <a:endParaRPr lang="en-US" sz="18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دفاع </a:t>
                      </a:r>
                      <a:endParaRPr lang="en-US" sz="18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استاد راهنما </a:t>
                      </a:r>
                      <a:endParaRPr lang="en-US" sz="18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79108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3355" algn="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838835" algn="l"/>
                        </a:tabLs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165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9108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2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برای تمامی اعضای هیات موسس به ترتیب بالا اسلاید لازم است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929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905001"/>
            <a:ext cx="7772400" cy="14700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dirty="0">
                <a:cs typeface="B Zar" pitchFamily="2" charset="-78"/>
              </a:rPr>
              <a:t>نامه تأییدیه امکانات و تجهیزات فضای مناسب دانشگاه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133600" y="3962400"/>
            <a:ext cx="7772400" cy="12192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 rtl="1">
              <a:spcBef>
                <a:spcPct val="0"/>
              </a:spcBef>
              <a:defRPr/>
            </a:pPr>
            <a:r>
              <a:rPr lang="fa-IR" sz="3200" dirty="0">
                <a:cs typeface="B Zar" pitchFamily="2" charset="-78"/>
              </a:rPr>
              <a:t> تصویر نامه تایید مدارک توسط  دانشگاه علوم پزشکی </a:t>
            </a:r>
            <a:r>
              <a:rPr lang="fa-IR" sz="2000" dirty="0">
                <a:cs typeface="B Zar" pitchFamily="2" charset="-78"/>
              </a:rPr>
              <a:t>............</a:t>
            </a:r>
            <a:r>
              <a:rPr lang="fa-IR" sz="3200" dirty="0">
                <a:cs typeface="B Zar" pitchFamily="2" charset="-78"/>
              </a:rPr>
              <a:t> 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133600" y="304801"/>
            <a:ext cx="7772400" cy="1219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 rtl="1">
              <a:spcBef>
                <a:spcPct val="0"/>
              </a:spcBef>
              <a:defRPr/>
            </a:pPr>
            <a:r>
              <a:rPr lang="fa-IR" sz="2800" dirty="0">
                <a:cs typeface="B Zar" pitchFamily="2" charset="-78"/>
              </a:rPr>
              <a:t> تصویر نامه درخواست دانشگاه علوم پزشکی </a:t>
            </a:r>
            <a:r>
              <a:rPr lang="fa-IR" dirty="0">
                <a:cs typeface="B Zar" pitchFamily="2" charset="-78"/>
              </a:rPr>
              <a:t>............</a:t>
            </a:r>
            <a:r>
              <a:rPr lang="fa-IR" sz="2800" dirty="0">
                <a:cs typeface="B Zar" pitchFamily="2" charset="-78"/>
              </a:rPr>
              <a:t> برای راه اندازی مرکز تحقیقاتی</a:t>
            </a:r>
            <a:r>
              <a:rPr lang="fa-IR" dirty="0">
                <a:cs typeface="B Zar" pitchFamily="2" charset="-78"/>
              </a:rPr>
              <a:t>............</a:t>
            </a:r>
            <a:endParaRPr lang="en-US" sz="2800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61104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1400" y="457200"/>
            <a:ext cx="4800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fa-IR" sz="2400" dirty="0">
                <a:cs typeface="B Zar" pitchFamily="2" charset="-78"/>
              </a:rPr>
              <a:t>دانشگاه علوم پزشکی و خدمات بهداشتی درمانی</a:t>
            </a:r>
            <a:endParaRPr lang="en-US" sz="2400" dirty="0">
              <a:cs typeface="B Zar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62200" y="1852732"/>
            <a:ext cx="7772400" cy="44909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 rtl="1">
              <a:spcBef>
                <a:spcPct val="0"/>
              </a:spcBef>
            </a:pPr>
            <a:r>
              <a:rPr lang="fa-IR" sz="2400" dirty="0">
                <a:solidFill>
                  <a:schemeClr val="tx1"/>
                </a:solidFill>
                <a:latin typeface="+mj-lt"/>
                <a:ea typeface="+mj-ea"/>
                <a:cs typeface="B Zar" pitchFamily="2" charset="-78"/>
              </a:rPr>
              <a:t/>
            </a:r>
            <a:br>
              <a:rPr lang="fa-IR" sz="2400" dirty="0">
                <a:solidFill>
                  <a:schemeClr val="tx1"/>
                </a:solidFill>
                <a:latin typeface="+mj-lt"/>
                <a:ea typeface="+mj-ea"/>
                <a:cs typeface="B Zar" pitchFamily="2" charset="-78"/>
              </a:rPr>
            </a:br>
            <a:endParaRPr lang="fa-IR" sz="2400" dirty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0" algn="r" rtl="1">
              <a:spcBef>
                <a:spcPct val="0"/>
              </a:spcBef>
            </a:pPr>
            <a:endParaRPr lang="en-US" sz="2800" dirty="0">
              <a:latin typeface="+mj-lt"/>
              <a:ea typeface="+mj-ea"/>
              <a:cs typeface="B Zar" pitchFamily="2" charset="-78"/>
            </a:endParaRPr>
          </a:p>
          <a:p>
            <a:pPr lvl="0" algn="r" rtl="1">
              <a:spcBef>
                <a:spcPct val="0"/>
              </a:spcBef>
            </a:pPr>
            <a:r>
              <a:rPr lang="fa-IR" sz="2800" dirty="0">
                <a:latin typeface="+mj-lt"/>
                <a:ea typeface="+mj-ea"/>
                <a:cs typeface="B Zar" pitchFamily="2" charset="-78"/>
              </a:rPr>
              <a:t>نام پیشنهادی مرکز به ترتیب اولویت </a:t>
            </a:r>
            <a:r>
              <a:rPr lang="fa-IR" sz="2000" dirty="0">
                <a:solidFill>
                  <a:schemeClr val="tx1"/>
                </a:solidFill>
                <a:latin typeface="+mj-lt"/>
                <a:ea typeface="+mj-ea"/>
                <a:cs typeface="B Zar" pitchFamily="2" charset="-78"/>
              </a:rPr>
              <a:t>( فارسی – انگلیسی):</a:t>
            </a:r>
            <a:endParaRPr lang="fa-IR" sz="2400" dirty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fa-IR" dirty="0"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fa-IR" sz="2800" dirty="0">
              <a:latin typeface="+mj-lt"/>
              <a:ea typeface="+mj-ea"/>
              <a:cs typeface="B Zar" pitchFamily="2" charset="-78"/>
            </a:endParaRPr>
          </a:p>
          <a:p>
            <a:pPr lvl="3" algn="ctr" rtl="1">
              <a:spcBef>
                <a:spcPct val="0"/>
              </a:spcBef>
            </a:pPr>
            <a:r>
              <a:rPr lang="fa-IR" sz="2800" dirty="0">
                <a:cs typeface="B Zar" pitchFamily="2" charset="-78"/>
              </a:rPr>
              <a:t>1- مرکز تحقیقات</a:t>
            </a:r>
            <a:r>
              <a:rPr lang="en-US" sz="2800" dirty="0">
                <a:cs typeface="B Zar" pitchFamily="2" charset="-78"/>
              </a:rPr>
              <a:t>……………………….</a:t>
            </a:r>
          </a:p>
          <a:p>
            <a:pPr lvl="3" algn="ctr" rtl="1">
              <a:spcBef>
                <a:spcPct val="0"/>
              </a:spcBef>
            </a:pPr>
            <a:r>
              <a:rPr lang="fa-IR" sz="2800" dirty="0">
                <a:cs typeface="B Zar" pitchFamily="2" charset="-78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(…………. Research Center)</a:t>
            </a:r>
          </a:p>
          <a:p>
            <a:pPr lvl="3" algn="r" rtl="1">
              <a:spcBef>
                <a:spcPct val="0"/>
              </a:spcBef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</a:t>
            </a:r>
            <a:r>
              <a:rPr lang="fa-IR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</a:t>
            </a:r>
            <a:r>
              <a:rPr lang="fa-IR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B Nazanin" panose="00000400000000000000" pitchFamily="2" charset="-78"/>
              </a:rPr>
              <a:t>2-</a:t>
            </a:r>
          </a:p>
          <a:p>
            <a:pPr lvl="3" algn="r" rtl="1">
              <a:spcBef>
                <a:spcPct val="0"/>
              </a:spcBef>
            </a:pPr>
            <a:r>
              <a:rPr lang="fa-IR" sz="2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B Nazanin" panose="00000400000000000000" pitchFamily="2" charset="-78"/>
              </a:rPr>
              <a:t>           3-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3" algn="r" rtl="1">
              <a:spcBef>
                <a:spcPct val="0"/>
              </a:spcBef>
            </a:pPr>
            <a:endParaRPr lang="en-US" dirty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dirty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dirty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dirty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dirty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73E10C7-E4BE-094A-B5B1-763A94F72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1" y="1040639"/>
            <a:ext cx="1752601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400" kern="1200">
                <a:solidFill>
                  <a:srgbClr val="000000"/>
                </a:solidFill>
                <a:latin typeface="Gill Sans" panose="020B0502020104020203" pitchFamily="34" charset="-79"/>
                <a:ea typeface="ヒラギノ角ゴ ProN W3" panose="020B0300000000000000" pitchFamily="34" charset="-128"/>
                <a:cs typeface="+mn-cs"/>
                <a:sym typeface="Gill Sans" panose="020B0502020104020203" pitchFamily="34" charset="-79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8400" kern="1200">
                <a:solidFill>
                  <a:srgbClr val="000000"/>
                </a:solidFill>
                <a:latin typeface="Gill Sans" panose="020B0502020104020203" pitchFamily="34" charset="-79"/>
                <a:ea typeface="ヒラギノ角ゴ ProN W3" panose="020B0300000000000000" pitchFamily="34" charset="-128"/>
                <a:cs typeface="+mn-cs"/>
                <a:sym typeface="Gill Sans" panose="020B0502020104020203" pitchFamily="34" charset="-79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8400" kern="1200">
                <a:solidFill>
                  <a:srgbClr val="000000"/>
                </a:solidFill>
                <a:latin typeface="Gill Sans" panose="020B0502020104020203" pitchFamily="34" charset="-79"/>
                <a:ea typeface="ヒラギノ角ゴ ProN W3" panose="020B0300000000000000" pitchFamily="34" charset="-128"/>
                <a:cs typeface="+mn-cs"/>
                <a:sym typeface="Gill Sans" panose="020B0502020104020203" pitchFamily="34" charset="-79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8400" kern="1200">
                <a:solidFill>
                  <a:srgbClr val="000000"/>
                </a:solidFill>
                <a:latin typeface="Gill Sans" panose="020B0502020104020203" pitchFamily="34" charset="-79"/>
                <a:ea typeface="ヒラギノ角ゴ ProN W3" panose="020B0300000000000000" pitchFamily="34" charset="-128"/>
                <a:cs typeface="+mn-cs"/>
                <a:sym typeface="Gill Sans" panose="020B0502020104020203" pitchFamily="34" charset="-79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8400" kern="1200">
                <a:solidFill>
                  <a:srgbClr val="000000"/>
                </a:solidFill>
                <a:latin typeface="Gill Sans" panose="020B0502020104020203" pitchFamily="34" charset="-79"/>
                <a:ea typeface="ヒラギノ角ゴ ProN W3" panose="020B0300000000000000" pitchFamily="34" charset="-128"/>
                <a:cs typeface="+mn-cs"/>
                <a:sym typeface="Gill Sans" panose="020B0502020104020203" pitchFamily="34" charset="-79"/>
              </a:defRPr>
            </a:lvl5pPr>
            <a:lvl6pPr marL="2286000" algn="l" defTabSz="914400" rtl="0" eaLnBrk="1" latinLnBrk="0" hangingPunct="1">
              <a:defRPr sz="8400" kern="1200">
                <a:solidFill>
                  <a:srgbClr val="000000"/>
                </a:solidFill>
                <a:latin typeface="Gill Sans" panose="020B0502020104020203" pitchFamily="34" charset="-79"/>
                <a:ea typeface="ヒラギノ角ゴ ProN W3" panose="020B0300000000000000" pitchFamily="34" charset="-128"/>
                <a:cs typeface="+mn-cs"/>
                <a:sym typeface="Gill Sans" panose="020B0502020104020203" pitchFamily="34" charset="-79"/>
              </a:defRPr>
            </a:lvl6pPr>
            <a:lvl7pPr marL="2743200" algn="l" defTabSz="914400" rtl="0" eaLnBrk="1" latinLnBrk="0" hangingPunct="1">
              <a:defRPr sz="8400" kern="1200">
                <a:solidFill>
                  <a:srgbClr val="000000"/>
                </a:solidFill>
                <a:latin typeface="Gill Sans" panose="020B0502020104020203" pitchFamily="34" charset="-79"/>
                <a:ea typeface="ヒラギノ角ゴ ProN W3" panose="020B0300000000000000" pitchFamily="34" charset="-128"/>
                <a:cs typeface="+mn-cs"/>
                <a:sym typeface="Gill Sans" panose="020B0502020104020203" pitchFamily="34" charset="-79"/>
              </a:defRPr>
            </a:lvl7pPr>
            <a:lvl8pPr marL="3200400" algn="l" defTabSz="914400" rtl="0" eaLnBrk="1" latinLnBrk="0" hangingPunct="1">
              <a:defRPr sz="8400" kern="1200">
                <a:solidFill>
                  <a:srgbClr val="000000"/>
                </a:solidFill>
                <a:latin typeface="Gill Sans" panose="020B0502020104020203" pitchFamily="34" charset="-79"/>
                <a:ea typeface="ヒラギノ角ゴ ProN W3" panose="020B0300000000000000" pitchFamily="34" charset="-128"/>
                <a:cs typeface="+mn-cs"/>
                <a:sym typeface="Gill Sans" panose="020B0502020104020203" pitchFamily="34" charset="-79"/>
              </a:defRPr>
            </a:lvl8pPr>
            <a:lvl9pPr marL="3657600" algn="l" defTabSz="914400" rtl="0" eaLnBrk="1" latinLnBrk="0" hangingPunct="1">
              <a:defRPr sz="8400" kern="1200">
                <a:solidFill>
                  <a:srgbClr val="000000"/>
                </a:solidFill>
                <a:latin typeface="Gill Sans" panose="020B0502020104020203" pitchFamily="34" charset="-79"/>
                <a:ea typeface="ヒラギノ角ゴ ProN W3" panose="020B0300000000000000" pitchFamily="34" charset="-128"/>
                <a:cs typeface="+mn-cs"/>
                <a:sym typeface="Gill Sans" panose="020B0502020104020203" pitchFamily="34" charset="-79"/>
              </a:defRPr>
            </a:lvl9pPr>
          </a:lstStyle>
          <a:p>
            <a:pPr>
              <a:defRPr/>
            </a:pPr>
            <a:r>
              <a:rPr lang="fa-IR" altLang="en-US" sz="1050" dirty="0"/>
              <a:t>آرم دانشگاه</a:t>
            </a:r>
            <a:endParaRPr lang="en-US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904227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04801"/>
            <a:ext cx="7772400" cy="190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fa-IR" sz="3200" dirty="0">
                <a:cs typeface="B Zar" pitchFamily="2" charset="-78"/>
              </a:rPr>
              <a:t>چشم انداز و رسالت مرکز(دو خط ):</a:t>
            </a:r>
            <a:r>
              <a:rPr lang="fa-IR" sz="2400" dirty="0">
                <a:cs typeface="B Zar" pitchFamily="2" charset="-78"/>
              </a:rPr>
              <a:t/>
            </a:r>
            <a:br>
              <a:rPr lang="fa-IR" sz="2400" dirty="0">
                <a:cs typeface="B Zar" pitchFamily="2" charset="-78"/>
              </a:rPr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>
              <a:latin typeface="B Zar" pitchFamily="2" charset="-78"/>
              <a:cs typeface="B Zar" pitchFamily="2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209800" y="2438401"/>
            <a:ext cx="7772400" cy="2133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r" rtl="1">
              <a:spcBef>
                <a:spcPct val="0"/>
              </a:spcBef>
              <a:defRPr/>
            </a:pPr>
            <a:r>
              <a:rPr lang="fa-IR" sz="3200" dirty="0">
                <a:cs typeface="B Zar" pitchFamily="2" charset="-78"/>
              </a:rPr>
              <a:t>هدف ایجاد مرکز(دو خط ):</a:t>
            </a:r>
            <a:br>
              <a:rPr lang="fa-IR" sz="3200" dirty="0">
                <a:cs typeface="B Zar" pitchFamily="2" charset="-78"/>
              </a:rPr>
            </a:br>
            <a:r>
              <a:rPr lang="fa-IR" dirty="0"/>
              <a:t> </a:t>
            </a:r>
            <a:endParaRPr lang="en-US" sz="2200" dirty="0">
              <a:latin typeface="B Zar" pitchFamily="2" charset="-78"/>
              <a:cs typeface="B Zar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09800" y="4800600"/>
            <a:ext cx="7772400" cy="1905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r" rtl="1">
              <a:spcBef>
                <a:spcPct val="0"/>
              </a:spcBef>
              <a:defRPr/>
            </a:pPr>
            <a:r>
              <a:rPr lang="fa-IR" sz="3200" dirty="0">
                <a:cs typeface="B Zar" pitchFamily="2" charset="-78"/>
              </a:rPr>
              <a:t>ویژگی یا خصوصیت بارز اعضا یا مرکز(یک خط ):</a:t>
            </a:r>
            <a:br>
              <a:rPr lang="fa-IR" sz="3200" dirty="0">
                <a:cs typeface="B Zar" pitchFamily="2" charset="-78"/>
              </a:rPr>
            </a:br>
            <a:endParaRPr lang="fa-IR" sz="2000" dirty="0">
              <a:cs typeface="B 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43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fa-IR" dirty="0">
                <a:cs typeface="B Zar" pitchFamily="2" charset="-78"/>
              </a:rPr>
              <a:t>مشخصات هیأت موسس</a:t>
            </a:r>
            <a:br>
              <a:rPr lang="fa-IR" dirty="0">
                <a:cs typeface="B Zar" pitchFamily="2" charset="-78"/>
              </a:rPr>
            </a:br>
            <a:endParaRPr lang="en-US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29119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533401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fa-IR" dirty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818986"/>
              </p:ext>
            </p:extLst>
          </p:nvPr>
        </p:nvGraphicFramePr>
        <p:xfrm>
          <a:off x="1691749" y="985854"/>
          <a:ext cx="8836553" cy="574974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71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31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250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469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025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5615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25044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45862"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عضویت در مرکز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(</a:t>
                      </a:r>
                      <a:r>
                        <a:rPr kumimoji="0" lang="fa-IR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تمام یا نیمه وقت)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 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پایان نامه ها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 طرح ها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</a:t>
                      </a:r>
                      <a:r>
                        <a:rPr kumimoji="0" lang="fa-IR" sz="140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 مقالات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lang="en-US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h-index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fa-IR" sz="14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رشته تحصیلی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مقطع تحصیلی</a:t>
                      </a:r>
                      <a:endParaRPr kumimoji="0" lang="en-US" sz="14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نام و </a:t>
                      </a:r>
                    </a:p>
                    <a:p>
                      <a:pPr algn="ctr"/>
                      <a:r>
                        <a:rPr lang="fa-IR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نام خانوادگی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ردیف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8444"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همکار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مجری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255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1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57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noProof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2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13163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noProof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0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3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6359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noProof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4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524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noProof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0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5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82934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8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۶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2908971"/>
                  </a:ext>
                </a:extLst>
              </a:tr>
              <a:tr h="48293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noProof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kumimoji="0" lang="en-US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7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  <a:tr h="48293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noProof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fa-IR" sz="1800" dirty="0" smtClean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8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554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914401"/>
            <a:ext cx="7772400" cy="52577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rtl="1">
              <a:lnSpc>
                <a:spcPct val="150000"/>
              </a:lnSpc>
            </a:pPr>
            <a:r>
              <a:rPr lang="fa-IR" sz="2800" dirty="0">
                <a:cs typeface="B Zar" pitchFamily="2" charset="-78"/>
              </a:rPr>
              <a:t>اسلاید تفکیکی هر یک از اعضای هیات موسس</a:t>
            </a:r>
            <a:br>
              <a:rPr lang="fa-IR" sz="2800" dirty="0">
                <a:cs typeface="B Zar" pitchFamily="2" charset="-78"/>
              </a:rPr>
            </a:br>
            <a:r>
              <a:rPr lang="fa-IR" sz="2800" dirty="0">
                <a:cs typeface="B Zar" pitchFamily="2" charset="-78"/>
              </a:rPr>
              <a:t> </a:t>
            </a:r>
            <a:r>
              <a:rPr lang="fa-IR" sz="2400" dirty="0">
                <a:cs typeface="B Zar" pitchFamily="2" charset="-78"/>
              </a:rPr>
              <a:t>شامل : مشخصات عمومی فرد ، جدول و صفحه اول مقالات ، فهرست طرح ها و </a:t>
            </a:r>
            <a:br>
              <a:rPr lang="fa-IR" sz="2400" dirty="0">
                <a:cs typeface="B Zar" pitchFamily="2" charset="-78"/>
              </a:rPr>
            </a:br>
            <a:r>
              <a:rPr lang="en-US" sz="2400" dirty="0">
                <a:cs typeface="B Zar" pitchFamily="2" charset="-78"/>
              </a:rPr>
              <a:t> </a:t>
            </a:r>
            <a:r>
              <a:rPr lang="fa-IR" sz="2400" dirty="0">
                <a:cs typeface="B Zar" pitchFamily="2" charset="-78"/>
              </a:rPr>
              <a:t> پایان نامه ها ، حکم کارگزینی و </a:t>
            </a:r>
            <a:br>
              <a:rPr lang="fa-IR" sz="2400" dirty="0">
                <a:cs typeface="B Zar" pitchFamily="2" charset="-78"/>
              </a:rPr>
            </a:br>
            <a:r>
              <a:rPr lang="fa-IR" sz="2400" dirty="0">
                <a:cs typeface="B Zar" pitchFamily="2" charset="-78"/>
              </a:rPr>
              <a:t>ابلاغ رییس دانشگاه مبنی بر تمام یا نیمه وقت بودن هر عضو در مرکز</a:t>
            </a:r>
            <a:r>
              <a:rPr lang="fa-IR" sz="2800" dirty="0">
                <a:cs typeface="B Zar" pitchFamily="2" charset="-78"/>
              </a:rPr>
              <a:t/>
            </a:r>
            <a:br>
              <a:rPr lang="fa-IR" sz="2800" dirty="0">
                <a:cs typeface="B Zar" pitchFamily="2" charset="-78"/>
              </a:rPr>
            </a:br>
            <a:r>
              <a:rPr lang="fa-IR" sz="2000" dirty="0">
                <a:solidFill>
                  <a:schemeClr val="accent2">
                    <a:lumMod val="75000"/>
                  </a:schemeClr>
                </a:solidFill>
                <a:cs typeface="B Zar" pitchFamily="2" charset="-78"/>
              </a:rPr>
              <a:t>اسلایدهای شماره 7 تا 16 برای هریک از اعضا جداگانه تکمیل شود.</a:t>
            </a:r>
            <a:endParaRPr lang="en-US" sz="2800" dirty="0">
              <a:solidFill>
                <a:schemeClr val="accent2">
                  <a:lumMod val="75000"/>
                </a:schemeClr>
              </a:solidFill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1280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304801"/>
            <a:ext cx="8763000" cy="617219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fa-IR" sz="3200" dirty="0">
                <a:cs typeface="B Zar" pitchFamily="2" charset="-78"/>
              </a:rPr>
              <a:t>مشخصات هیات موسس شماره 1 :</a:t>
            </a:r>
            <a:br>
              <a:rPr lang="fa-IR" sz="3200" dirty="0">
                <a:cs typeface="B Zar" pitchFamily="2" charset="-78"/>
              </a:rPr>
            </a:br>
            <a:r>
              <a:rPr lang="fa-IR" sz="2800" dirty="0">
                <a:cs typeface="B Zar" pitchFamily="2" charset="-78"/>
              </a:rPr>
              <a:t/>
            </a:r>
            <a:br>
              <a:rPr lang="fa-IR" sz="2800" dirty="0">
                <a:cs typeface="B Zar" pitchFamily="2" charset="-78"/>
              </a:rPr>
            </a:br>
            <a:r>
              <a:rPr lang="fa-IR" sz="2800" dirty="0">
                <a:cs typeface="B Zar" pitchFamily="2" charset="-78"/>
              </a:rPr>
              <a:t>نام و نام خانوادگی:</a:t>
            </a:r>
            <a:br>
              <a:rPr lang="fa-IR" sz="2800" dirty="0">
                <a:cs typeface="B Zar" pitchFamily="2" charset="-78"/>
              </a:rPr>
            </a:br>
            <a:r>
              <a:rPr lang="fa-IR" sz="2800" dirty="0">
                <a:cs typeface="B Zar" pitchFamily="2" charset="-78"/>
              </a:rPr>
              <a:t/>
            </a:r>
            <a:br>
              <a:rPr lang="fa-IR" sz="2800" dirty="0">
                <a:cs typeface="B Zar" pitchFamily="2" charset="-78"/>
              </a:rPr>
            </a:br>
            <a:r>
              <a:rPr lang="fa-IR" sz="2800" dirty="0">
                <a:cs typeface="B Zar" pitchFamily="2" charset="-78"/>
              </a:rPr>
              <a:t>رشته و مقطع تحصیلی:</a:t>
            </a:r>
            <a:br>
              <a:rPr lang="fa-IR" sz="2800" dirty="0">
                <a:cs typeface="B Zar" pitchFamily="2" charset="-78"/>
              </a:rPr>
            </a:br>
            <a:r>
              <a:rPr lang="fa-IR" sz="2800" dirty="0">
                <a:cs typeface="B Zar" pitchFamily="2" charset="-78"/>
              </a:rPr>
              <a:t/>
            </a:r>
            <a:br>
              <a:rPr lang="fa-IR" sz="2800" dirty="0">
                <a:cs typeface="B Zar" pitchFamily="2" charset="-78"/>
              </a:rPr>
            </a:br>
            <a:r>
              <a:rPr lang="fa-IR" sz="2800" dirty="0">
                <a:cs typeface="B Zar" pitchFamily="2" charset="-78"/>
              </a:rPr>
              <a:t>هیأت علمی دانشگاه </a:t>
            </a:r>
            <a:r>
              <a:rPr lang="fa-IR" sz="2400" b="1" dirty="0">
                <a:cs typeface="B Zar" pitchFamily="2" charset="-78"/>
              </a:rPr>
              <a:t>علوم پزشکی</a:t>
            </a:r>
            <a:br>
              <a:rPr lang="fa-IR" sz="2400" b="1" dirty="0">
                <a:cs typeface="B Zar" pitchFamily="2" charset="-78"/>
              </a:rPr>
            </a:br>
            <a:r>
              <a:rPr lang="fa-IR" sz="2800" dirty="0">
                <a:cs typeface="B Zar" pitchFamily="2" charset="-78"/>
              </a:rPr>
              <a:t/>
            </a:r>
            <a:br>
              <a:rPr lang="fa-IR" sz="2800" dirty="0">
                <a:cs typeface="B Zar" pitchFamily="2" charset="-78"/>
              </a:rPr>
            </a:br>
            <a:r>
              <a:rPr lang="fa-IR" sz="2800" dirty="0">
                <a:cs typeface="B Zar" pitchFamily="2" charset="-78"/>
              </a:rPr>
              <a:t>سابقه عضویت فعلی در دیگرمراکز تحقیقاتی:</a:t>
            </a:r>
            <a:r>
              <a:rPr lang="fa-IR" sz="2400" dirty="0">
                <a:cs typeface="B Zar" pitchFamily="2" charset="-78"/>
              </a:rPr>
              <a:t/>
            </a:r>
            <a:br>
              <a:rPr lang="fa-IR" sz="2400" dirty="0">
                <a:cs typeface="B Zar" pitchFamily="2" charset="-78"/>
              </a:rPr>
            </a:br>
            <a:r>
              <a:rPr lang="fa-IR" sz="2800" dirty="0">
                <a:cs typeface="B Zar" pitchFamily="2" charset="-78"/>
              </a:rPr>
              <a:t>ویژگی تحقیقاتی بارز</a:t>
            </a:r>
            <a:endParaRPr lang="en-US" sz="2800" dirty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88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حکم کارگزینی</a:t>
            </a:r>
          </a:p>
          <a:p>
            <a:r>
              <a:rPr lang="fa-IR" dirty="0" smtClean="0"/>
              <a:t>نامه موافقت بالاترین مقام مسوول برای اعضای هیات موسس نیمه وقت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081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90639" y="200416"/>
            <a:ext cx="8226425" cy="652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ct val="0"/>
              </a:spcBef>
              <a:defRPr/>
            </a:pPr>
            <a:r>
              <a:rPr lang="fa-IR" sz="3200" dirty="0">
                <a:latin typeface="+mj-lt"/>
                <a:ea typeface="+mj-ea"/>
                <a:cs typeface="B Zar" pitchFamily="2" charset="-78"/>
              </a:rPr>
              <a:t>مقالات انتشار یافته در پنج سال گذشته</a:t>
            </a:r>
          </a:p>
        </p:txBody>
      </p:sp>
      <p:graphicFrame>
        <p:nvGraphicFramePr>
          <p:cNvPr id="5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1752601" y="1219202"/>
          <a:ext cx="8648703" cy="445054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85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326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91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42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392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5382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7886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9599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(مسوول ) 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نويسنده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دوم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 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091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091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091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091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091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989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304</Words>
  <Application>Microsoft Office PowerPoint</Application>
  <PresentationFormat>Widescreen</PresentationFormat>
  <Paragraphs>128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B Compset</vt:lpstr>
      <vt:lpstr>B Nazanin</vt:lpstr>
      <vt:lpstr>B Zar</vt:lpstr>
      <vt:lpstr>Calibri</vt:lpstr>
      <vt:lpstr>Calibri Light</vt:lpstr>
      <vt:lpstr>Gill Sans</vt:lpstr>
      <vt:lpstr>Times New Roman</vt:lpstr>
      <vt:lpstr>ヒラギノ角ゴ ProN W3</vt:lpstr>
      <vt:lpstr>Office Theme</vt:lpstr>
      <vt:lpstr>به نام خدا</vt:lpstr>
      <vt:lpstr>دانشگاه علوم پزشکی و خدمات بهداشتی درمانی</vt:lpstr>
      <vt:lpstr>چشم انداز و رسالت مرکز(دو خط ):  </vt:lpstr>
      <vt:lpstr>مشخصات هیأت موسس </vt:lpstr>
      <vt:lpstr>PowerPoint Presentation</vt:lpstr>
      <vt:lpstr>اسلاید تفکیکی هر یک از اعضای هیات موسس  شامل : مشخصات عمومی فرد ، جدول و صفحه اول مقالات ، فهرست طرح ها و    پایان نامه ها ، حکم کارگزینی و  ابلاغ رییس دانشگاه مبنی بر تمام یا نیمه وقت بودن هر عضو در مرکز اسلایدهای شماره 7 تا 16 برای هریک از اعضا جداگانه تکمیل شود.</vt:lpstr>
      <vt:lpstr>مشخصات هیات موسس شماره 1 :  نام و نام خانوادگی:  رشته و مقطع تحصیلی:  هیأت علمی دانشگاه علوم پزشکی  سابقه عضویت فعلی در دیگرمراکز تحقیقاتی: ویژگی تحقیقاتی بارز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مستندات تایید کننده h-index بر اساس پایگاه اسکوپوس</vt:lpstr>
      <vt:lpstr>PowerPoint Presentation</vt:lpstr>
      <vt:lpstr>پایان نامه های راهنمایی شده در سه سال اخیر</vt:lpstr>
      <vt:lpstr>PowerPoint Presentation</vt:lpstr>
      <vt:lpstr>نامه تأییدیه امکانات و تجهیزات فضای مناسب دانشگاه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S.aflaki</dc:creator>
  <cp:lastModifiedBy>S.aflaki</cp:lastModifiedBy>
  <cp:revision>3</cp:revision>
  <cp:lastPrinted>2023-07-03T06:34:01Z</cp:lastPrinted>
  <dcterms:created xsi:type="dcterms:W3CDTF">2021-02-07T08:18:50Z</dcterms:created>
  <dcterms:modified xsi:type="dcterms:W3CDTF">2023-07-03T06:41:12Z</dcterms:modified>
</cp:coreProperties>
</file>